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8" r:id="rId2"/>
    <p:sldId id="269" r:id="rId3"/>
    <p:sldId id="279" r:id="rId4"/>
    <p:sldId id="270" r:id="rId5"/>
    <p:sldId id="271" r:id="rId6"/>
    <p:sldId id="274" r:id="rId7"/>
    <p:sldId id="277" r:id="rId8"/>
    <p:sldId id="290" r:id="rId9"/>
    <p:sldId id="272" r:id="rId10"/>
    <p:sldId id="276" r:id="rId11"/>
    <p:sldId id="286" r:id="rId12"/>
    <p:sldId id="287" r:id="rId13"/>
    <p:sldId id="281" r:id="rId14"/>
    <p:sldId id="278" r:id="rId15"/>
  </p:sldIdLst>
  <p:sldSz cx="9144000" cy="6858000" type="screen4x3"/>
  <p:notesSz cx="6797675" cy="987266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69" autoAdjust="0"/>
    <p:restoredTop sz="90328" autoAdjust="0"/>
  </p:normalViewPr>
  <p:slideViewPr>
    <p:cSldViewPr>
      <p:cViewPr varScale="1">
        <p:scale>
          <a:sx n="86" d="100"/>
          <a:sy n="86" d="100"/>
        </p:scale>
        <p:origin x="15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5" cy="494029"/>
          </a:xfrm>
          <a:prstGeom prst="rect">
            <a:avLst/>
          </a:prstGeom>
        </p:spPr>
        <p:txBody>
          <a:bodyPr vert="horz" lIns="90715" tIns="45357" rIns="90715" bIns="45357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185" y="0"/>
            <a:ext cx="2945875" cy="494029"/>
          </a:xfrm>
          <a:prstGeom prst="rect">
            <a:avLst/>
          </a:prstGeom>
        </p:spPr>
        <p:txBody>
          <a:bodyPr vert="horz" lIns="90715" tIns="45357" rIns="90715" bIns="45357" rtlCol="0"/>
          <a:lstStyle>
            <a:lvl1pPr algn="r">
              <a:defRPr sz="1100"/>
            </a:lvl1pPr>
          </a:lstStyle>
          <a:p>
            <a:fld id="{8EC5FF32-288D-48BC-8C1D-1B789D9920EE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377058"/>
            <a:ext cx="2945875" cy="494028"/>
          </a:xfrm>
          <a:prstGeom prst="rect">
            <a:avLst/>
          </a:prstGeom>
        </p:spPr>
        <p:txBody>
          <a:bodyPr vert="horz" lIns="90715" tIns="45357" rIns="90715" bIns="45357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185" y="9377058"/>
            <a:ext cx="2945875" cy="494028"/>
          </a:xfrm>
          <a:prstGeom prst="rect">
            <a:avLst/>
          </a:prstGeom>
        </p:spPr>
        <p:txBody>
          <a:bodyPr vert="horz" lIns="90715" tIns="45357" rIns="90715" bIns="45357" rtlCol="0" anchor="b"/>
          <a:lstStyle>
            <a:lvl1pPr algn="r">
              <a:defRPr sz="1100"/>
            </a:lvl1pPr>
          </a:lstStyle>
          <a:p>
            <a:fld id="{14D0FE7D-2EAC-4363-B6A1-144B92C7816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504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75" cy="494029"/>
          </a:xfrm>
          <a:prstGeom prst="rect">
            <a:avLst/>
          </a:prstGeom>
        </p:spPr>
        <p:txBody>
          <a:bodyPr vert="horz" lIns="90722" tIns="45362" rIns="90722" bIns="45362" rtlCol="0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184" y="0"/>
            <a:ext cx="2945875" cy="494029"/>
          </a:xfrm>
          <a:prstGeom prst="rect">
            <a:avLst/>
          </a:prstGeom>
        </p:spPr>
        <p:txBody>
          <a:bodyPr vert="horz" lIns="90722" tIns="45362" rIns="90722" bIns="45362" rtlCol="0"/>
          <a:lstStyle>
            <a:lvl1pPr algn="r">
              <a:defRPr sz="1100"/>
            </a:lvl1pPr>
          </a:lstStyle>
          <a:p>
            <a:fld id="{B0719896-84CB-4AB8-AF52-AD20B2E4A003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38188"/>
            <a:ext cx="4943475" cy="370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22" tIns="45362" rIns="90722" bIns="45362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47" y="4689319"/>
            <a:ext cx="5438787" cy="4443092"/>
          </a:xfrm>
          <a:prstGeom prst="rect">
            <a:avLst/>
          </a:prstGeom>
        </p:spPr>
        <p:txBody>
          <a:bodyPr vert="horz" lIns="90722" tIns="45362" rIns="90722" bIns="45362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377057"/>
            <a:ext cx="2945875" cy="494028"/>
          </a:xfrm>
          <a:prstGeom prst="rect">
            <a:avLst/>
          </a:prstGeom>
        </p:spPr>
        <p:txBody>
          <a:bodyPr vert="horz" lIns="90722" tIns="45362" rIns="90722" bIns="45362" rtlCol="0" anchor="b"/>
          <a:lstStyle>
            <a:lvl1pPr algn="l">
              <a:defRPr sz="11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184" y="9377057"/>
            <a:ext cx="2945875" cy="494028"/>
          </a:xfrm>
          <a:prstGeom prst="rect">
            <a:avLst/>
          </a:prstGeom>
        </p:spPr>
        <p:txBody>
          <a:bodyPr vert="horz" lIns="90722" tIns="45362" rIns="90722" bIns="45362" rtlCol="0" anchor="b"/>
          <a:lstStyle>
            <a:lvl1pPr algn="r">
              <a:defRPr sz="1100"/>
            </a:lvl1pPr>
          </a:lstStyle>
          <a:p>
            <a:fld id="{12E6CB98-1D1C-4C66-94A4-B3506506C4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6511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3768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0302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9011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09515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43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1899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32008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5722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7002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928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6945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7770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1498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6CB98-1D1C-4C66-94A4-B3506506C4B7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1008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7400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7611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8522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21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ttangolo 11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3" name="Immagine 12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64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5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71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220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504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257550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855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olo e contenut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tangolo 10"/>
          <p:cNvSpPr/>
          <p:nvPr userDrawn="1"/>
        </p:nvSpPr>
        <p:spPr>
          <a:xfrm>
            <a:off x="-180528" y="980728"/>
            <a:ext cx="9407785" cy="51845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36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titolo"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58A7-5667-415F-A822-E7C0C500132C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863B2-988A-43FB-9D7B-2FE01F63750F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11" name="Picture 2" descr="LogoIs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" y="73629"/>
            <a:ext cx="683568" cy="744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C:\Users\Rossella\Desktop\career day\Gocce-rollup\logo ufficio job placement\jobicocca_placement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73630"/>
            <a:ext cx="1275991" cy="744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3653414" y="109243"/>
            <a:ext cx="1739900" cy="67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081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432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779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723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986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9865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972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4008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41AD-D063-4D41-A571-914E2D0334BB}" type="datetimeFigureOut">
              <a:rPr lang="it-IT" smtClean="0"/>
              <a:pPr/>
              <a:t>25/02/2019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23D30-82F0-47EE-A3A1-CB410C4965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998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6" r:id="rId21"/>
    <p:sldLayoutId id="2147483649" r:id="rId2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greterieonlie.it/LOG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ge.unimib.it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tage@unimib.i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age@unimib.i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arrotondato 8"/>
          <p:cNvSpPr/>
          <p:nvPr/>
        </p:nvSpPr>
        <p:spPr>
          <a:xfrm>
            <a:off x="395536" y="1196752"/>
            <a:ext cx="547260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Elaborazione 6"/>
          <p:cNvSpPr/>
          <p:nvPr/>
        </p:nvSpPr>
        <p:spPr>
          <a:xfrm>
            <a:off x="395536" y="3078987"/>
            <a:ext cx="8496944" cy="1041569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4"/>
          <a:stretch/>
        </p:blipFill>
        <p:spPr>
          <a:xfrm>
            <a:off x="3885920" y="4200141"/>
            <a:ext cx="5006560" cy="1893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laborazione 2"/>
          <p:cNvSpPr/>
          <p:nvPr/>
        </p:nvSpPr>
        <p:spPr>
          <a:xfrm>
            <a:off x="395536" y="1937779"/>
            <a:ext cx="8496944" cy="990960"/>
          </a:xfrm>
          <a:prstGeom prst="flowChartProcess">
            <a:avLst/>
          </a:prstGeom>
          <a:gradFill flip="none" rotWithShape="1">
            <a:gsLst>
              <a:gs pos="0">
                <a:schemeClr val="dk1">
                  <a:tint val="50000"/>
                  <a:satMod val="30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2700000" scaled="1"/>
            <a:tileRect/>
          </a:gradFill>
          <a:ln cap="rnd" cmpd="thickThin"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503548" y="1229424"/>
            <a:ext cx="82809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u="sng" dirty="0" smtClean="0">
                <a:latin typeface="Calibri" panose="020F0502020204030204" pitchFamily="34" charset="0"/>
              </a:rPr>
              <a:t>Cosa s’intende per STAGE o TIROCINIO</a:t>
            </a:r>
            <a:r>
              <a:rPr lang="it-IT" sz="2400" b="1" u="sng" dirty="0" smtClean="0">
                <a:latin typeface="Corbel" panose="020B0503020204020204" pitchFamily="34" charset="0"/>
              </a:rPr>
              <a:t/>
            </a:r>
            <a:br>
              <a:rPr lang="it-IT" sz="2400" b="1" u="sng" dirty="0" smtClean="0">
                <a:latin typeface="Corbel" panose="020B0503020204020204" pitchFamily="34" charset="0"/>
              </a:rPr>
            </a:br>
            <a:endParaRPr lang="it-I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è </a:t>
            </a:r>
            <a:r>
              <a:rPr lang="it-IT" sz="2000" dirty="0"/>
              <a:t>un periodo di formazione professionale svolto presso un ente ospitante, al fine di acquisire la preparazione professionale necessaria a svolgere </a:t>
            </a:r>
            <a:r>
              <a:rPr lang="it-IT" sz="2000" dirty="0" smtClean="0"/>
              <a:t>un’attività.</a:t>
            </a:r>
            <a:endParaRPr lang="it-IT" sz="2000" dirty="0" smtClean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57554" y="3041665"/>
            <a:ext cx="8172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è uno </a:t>
            </a:r>
            <a:r>
              <a:rPr lang="it-IT" sz="2000" dirty="0" err="1"/>
              <a:t>step</a:t>
            </a:r>
            <a:r>
              <a:rPr lang="it-IT" sz="2000" dirty="0"/>
              <a:t> molto importante all'interno di un percorso formativo come quello universitario, un percorso di crescita che completa e integra le conoscenze acquisite.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27584" y="4869160"/>
            <a:ext cx="25742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/>
              <a:t>Tirocinio=Stage</a:t>
            </a:r>
            <a:endParaRPr lang="it-IT" sz="2400" b="1" i="1" dirty="0"/>
          </a:p>
        </p:txBody>
      </p:sp>
      <p:sp>
        <p:nvSpPr>
          <p:cNvPr id="11" name="Rettangolo 10"/>
          <p:cNvSpPr/>
          <p:nvPr/>
        </p:nvSpPr>
        <p:spPr>
          <a:xfrm>
            <a:off x="7668344" y="0"/>
            <a:ext cx="1475656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995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95536" y="155679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dirty="0"/>
          </a:p>
          <a:p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251520" y="1093887"/>
            <a:ext cx="8637584" cy="648072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2800" b="1" u="sng" dirty="0" smtClean="0">
              <a:hlinkClick r:id="rId3"/>
            </a:endParaRPr>
          </a:p>
          <a:p>
            <a:pPr algn="ctr"/>
            <a:r>
              <a:rPr lang="it-IT" sz="2800" b="1" u="sng" dirty="0" smtClean="0"/>
              <a:t>www.segreterieonline.it/login</a:t>
            </a:r>
          </a:p>
          <a:p>
            <a:pPr algn="ctr"/>
            <a:endParaRPr lang="it-IT" sz="2800" b="1" u="sng" dirty="0"/>
          </a:p>
        </p:txBody>
      </p:sp>
      <p:pic>
        <p:nvPicPr>
          <p:cNvPr id="16" name="Immagine 15"/>
          <p:cNvPicPr/>
          <p:nvPr/>
        </p:nvPicPr>
        <p:blipFill rotWithShape="1">
          <a:blip r:embed="rId4" cstate="print"/>
          <a:srcRect t="6642" b="3891"/>
          <a:stretch/>
        </p:blipFill>
        <p:spPr bwMode="auto">
          <a:xfrm>
            <a:off x="753001" y="1817114"/>
            <a:ext cx="7637998" cy="43481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Connettore 2 5"/>
          <p:cNvCxnSpPr/>
          <p:nvPr/>
        </p:nvCxnSpPr>
        <p:spPr>
          <a:xfrm>
            <a:off x="34989" y="3068960"/>
            <a:ext cx="792088" cy="2160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ttore 2 3"/>
          <p:cNvCxnSpPr/>
          <p:nvPr/>
        </p:nvCxnSpPr>
        <p:spPr>
          <a:xfrm flipH="1" flipV="1">
            <a:off x="4716016" y="3717032"/>
            <a:ext cx="1224136" cy="1440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08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/>
          <p:nvPr/>
        </p:nvPicPr>
        <p:blipFill rotWithShape="1">
          <a:blip r:embed="rId3" cstate="print"/>
          <a:srcRect t="22142" b="5368"/>
          <a:stretch/>
        </p:blipFill>
        <p:spPr bwMode="auto">
          <a:xfrm>
            <a:off x="783428" y="2280341"/>
            <a:ext cx="7488832" cy="33188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Parentesi graffa aperta 5"/>
          <p:cNvSpPr/>
          <p:nvPr/>
        </p:nvSpPr>
        <p:spPr>
          <a:xfrm>
            <a:off x="600794" y="4709076"/>
            <a:ext cx="216024" cy="720080"/>
          </a:xfrm>
          <a:prstGeom prst="lef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53208" y="1055175"/>
            <a:ext cx="8637584" cy="899569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Pagina personale: segreterieonline.it /</a:t>
            </a:r>
          </a:p>
          <a:p>
            <a:pPr algn="ctr"/>
            <a:r>
              <a:rPr lang="it-IT" sz="2800" b="1" dirty="0" smtClean="0"/>
              <a:t>STUDENTI</a:t>
            </a: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899592" y="5877272"/>
            <a:ext cx="576064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1691680" y="4911962"/>
            <a:ext cx="1440160" cy="157154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5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 rotWithShape="1">
          <a:blip r:embed="rId3" cstate="print"/>
          <a:srcRect l="11042" t="6641" b="5737"/>
          <a:stretch/>
        </p:blipFill>
        <p:spPr bwMode="auto">
          <a:xfrm>
            <a:off x="1619672" y="1844824"/>
            <a:ext cx="7070236" cy="41688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ttangolo 4"/>
          <p:cNvSpPr/>
          <p:nvPr/>
        </p:nvSpPr>
        <p:spPr>
          <a:xfrm>
            <a:off x="1475656" y="2924944"/>
            <a:ext cx="288032" cy="720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arrotondato 6"/>
          <p:cNvSpPr/>
          <p:nvPr/>
        </p:nvSpPr>
        <p:spPr>
          <a:xfrm>
            <a:off x="209236" y="1052736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/>
              <a:t>OPPORTUNITA</a:t>
            </a:r>
            <a:r>
              <a:rPr lang="it-IT" sz="2800" b="1" dirty="0" smtClean="0"/>
              <a:t>’- PER STUDENTI</a:t>
            </a:r>
            <a:endParaRPr lang="it-IT" sz="2800" b="1" dirty="0"/>
          </a:p>
        </p:txBody>
      </p:sp>
      <p:sp>
        <p:nvSpPr>
          <p:cNvPr id="4" name="Ovale 3"/>
          <p:cNvSpPr/>
          <p:nvPr/>
        </p:nvSpPr>
        <p:spPr>
          <a:xfrm>
            <a:off x="1331640" y="2564904"/>
            <a:ext cx="108012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500958" y="0"/>
            <a:ext cx="1643042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895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323528" y="3573016"/>
            <a:ext cx="8611236" cy="2129616"/>
          </a:xfrm>
          <a:prstGeom prst="roundRect">
            <a:avLst/>
          </a:prstGeom>
          <a:gradFill>
            <a:gsLst>
              <a:gs pos="0">
                <a:schemeClr val="accent6">
                  <a:tint val="50000"/>
                  <a:satMod val="300000"/>
                </a:schemeClr>
              </a:gs>
              <a:gs pos="35000">
                <a:schemeClr val="accent6">
                  <a:tint val="37000"/>
                  <a:satMod val="300000"/>
                </a:schemeClr>
              </a:gs>
              <a:gs pos="100000">
                <a:schemeClr val="accent6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0" y="2005390"/>
            <a:ext cx="9144000" cy="48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www.stage.unimib.it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it-IT" sz="24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alias</a:t>
            </a:r>
            <a:r>
              <a:rPr lang="it-IT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Segreterieonline.it</a:t>
            </a:r>
            <a:endParaRPr lang="it-IT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4139952" y="2564904"/>
            <a:ext cx="460052" cy="9236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arrotondato 3"/>
          <p:cNvSpPr/>
          <p:nvPr/>
        </p:nvSpPr>
        <p:spPr>
          <a:xfrm>
            <a:off x="209236" y="1152238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Portale Stage Bicocca </a:t>
            </a:r>
            <a:r>
              <a:rPr lang="it-IT" sz="28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</a:t>
            </a:r>
            <a:endParaRPr lang="it-IT" sz="2800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09828" y="3645024"/>
            <a:ext cx="8424936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dirty="0"/>
              <a:t>Ogni </a:t>
            </a:r>
            <a:r>
              <a:rPr lang="it-IT" dirty="0" smtClean="0"/>
              <a:t>studente nella </a:t>
            </a:r>
            <a:r>
              <a:rPr lang="it-IT" dirty="0"/>
              <a:t>propria pagina vede una serie di informazioni sugli stage e in particolare: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</a:t>
            </a:r>
            <a:r>
              <a:rPr lang="it-IT" dirty="0" smtClean="0"/>
              <a:t> tutte </a:t>
            </a:r>
            <a:r>
              <a:rPr lang="it-IT" dirty="0"/>
              <a:t>le </a:t>
            </a:r>
            <a:r>
              <a:rPr lang="it-IT" dirty="0" smtClean="0"/>
              <a:t>AZIENDE </a:t>
            </a:r>
            <a:r>
              <a:rPr lang="it-IT" dirty="0"/>
              <a:t>/ enti già convenzionati  con la Bicocca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</a:t>
            </a:r>
            <a:r>
              <a:rPr lang="it-IT" dirty="0" smtClean="0"/>
              <a:t> le OPPORTUNITA’ </a:t>
            </a:r>
            <a:r>
              <a:rPr lang="it-IT" dirty="0"/>
              <a:t>di stage aperte per il proprio profilo e la possibilità di </a:t>
            </a:r>
            <a:r>
              <a:rPr lang="it-IT" dirty="0" smtClean="0"/>
              <a:t>candidarsi </a:t>
            </a:r>
            <a:endParaRPr lang="it-IT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</a:t>
            </a:r>
            <a:r>
              <a:rPr lang="it-IT" dirty="0" smtClean="0"/>
              <a:t> la </a:t>
            </a:r>
            <a:r>
              <a:rPr lang="it-IT" dirty="0"/>
              <a:t>presenza di un </a:t>
            </a:r>
            <a:r>
              <a:rPr lang="it-IT" dirty="0" smtClean="0"/>
              <a:t>PROPRIO PROGETTO FORMATIVO</a:t>
            </a:r>
            <a:endParaRPr lang="it-IT" dirty="0"/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it-IT" dirty="0"/>
              <a:t> </a:t>
            </a:r>
            <a:r>
              <a:rPr lang="it-IT" dirty="0" smtClean="0"/>
              <a:t> l’ELENCO STAGE eventualmente </a:t>
            </a:r>
            <a:r>
              <a:rPr lang="it-IT" dirty="0"/>
              <a:t>già avviati per studenti del proprio </a:t>
            </a:r>
            <a:r>
              <a:rPr lang="it-IT" dirty="0" err="1"/>
              <a:t>cds</a:t>
            </a:r>
            <a:r>
              <a:rPr lang="it-IT" dirty="0"/>
              <a:t>  </a:t>
            </a:r>
          </a:p>
        </p:txBody>
      </p:sp>
      <p:sp>
        <p:nvSpPr>
          <p:cNvPr id="7" name="Gallone 6"/>
          <p:cNvSpPr/>
          <p:nvPr/>
        </p:nvSpPr>
        <p:spPr>
          <a:xfrm>
            <a:off x="467544" y="4437112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Gallone 7"/>
          <p:cNvSpPr/>
          <p:nvPr/>
        </p:nvSpPr>
        <p:spPr>
          <a:xfrm>
            <a:off x="467544" y="4697042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9" name="Gallone 8"/>
          <p:cNvSpPr/>
          <p:nvPr/>
        </p:nvSpPr>
        <p:spPr>
          <a:xfrm>
            <a:off x="467544" y="5026773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0" name="Gallone 9"/>
          <p:cNvSpPr/>
          <p:nvPr/>
        </p:nvSpPr>
        <p:spPr>
          <a:xfrm>
            <a:off x="467544" y="5319039"/>
            <a:ext cx="156576" cy="169454"/>
          </a:xfrm>
          <a:prstGeom prst="chevro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500958" y="0"/>
            <a:ext cx="1643042" cy="853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251520" y="3701720"/>
            <a:ext cx="5112568" cy="18722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arrotondato 4"/>
          <p:cNvSpPr/>
          <p:nvPr/>
        </p:nvSpPr>
        <p:spPr>
          <a:xfrm>
            <a:off x="251520" y="2276872"/>
            <a:ext cx="5112568" cy="12808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320152" y="242088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SPORTELLO </a:t>
            </a:r>
            <a:r>
              <a:rPr lang="it-IT" b="1" i="1" dirty="0"/>
              <a:t>FRONT OFFICE:</a:t>
            </a:r>
            <a:endParaRPr lang="it-IT" b="1" dirty="0"/>
          </a:p>
          <a:p>
            <a:r>
              <a:rPr lang="it-IT" dirty="0"/>
              <a:t>Edificio U17- Piazzetta Ribassata Difesa delle donne</a:t>
            </a:r>
          </a:p>
          <a:p>
            <a:r>
              <a:rPr lang="it-IT" dirty="0" smtClean="0"/>
              <a:t>Martedì 9.00 </a:t>
            </a:r>
            <a:r>
              <a:rPr lang="it-IT" dirty="0"/>
              <a:t>-12.00</a:t>
            </a:r>
          </a:p>
          <a:p>
            <a:r>
              <a:rPr lang="it-IT" dirty="0"/>
              <a:t> </a:t>
            </a:r>
          </a:p>
          <a:p>
            <a:endParaRPr lang="it-IT" i="1" dirty="0" smtClean="0"/>
          </a:p>
          <a:p>
            <a:r>
              <a:rPr lang="it-IT" b="1" i="1" dirty="0" smtClean="0"/>
              <a:t>RICEVIMENTO </a:t>
            </a:r>
            <a:r>
              <a:rPr lang="it-IT" b="1" i="1" dirty="0"/>
              <a:t>TELEFONICO:</a:t>
            </a:r>
            <a:endParaRPr lang="it-IT" b="1" dirty="0"/>
          </a:p>
          <a:p>
            <a:r>
              <a:rPr lang="it-IT" dirty="0"/>
              <a:t>Tel. 0039 02 6448 6177 (numero unico)</a:t>
            </a:r>
          </a:p>
          <a:p>
            <a:r>
              <a:rPr lang="it-IT" dirty="0" smtClean="0"/>
              <a:t>Lunedì</a:t>
            </a:r>
            <a:r>
              <a:rPr lang="it-IT" dirty="0"/>
              <a:t> </a:t>
            </a:r>
            <a:r>
              <a:rPr lang="it-IT" dirty="0" smtClean="0"/>
              <a:t>9.30 </a:t>
            </a:r>
            <a:r>
              <a:rPr lang="it-IT" dirty="0"/>
              <a:t>- </a:t>
            </a:r>
            <a:r>
              <a:rPr lang="it-IT" dirty="0" smtClean="0"/>
              <a:t>12.30</a:t>
            </a:r>
            <a:endParaRPr lang="it-IT" dirty="0"/>
          </a:p>
          <a:p>
            <a:r>
              <a:rPr lang="it-IT" dirty="0" smtClean="0"/>
              <a:t>Giovedì </a:t>
            </a:r>
            <a:r>
              <a:rPr lang="it-IT" dirty="0"/>
              <a:t>13.30 - </a:t>
            </a:r>
            <a:r>
              <a:rPr lang="it-IT" dirty="0" smtClean="0"/>
              <a:t>16.30</a:t>
            </a:r>
          </a:p>
          <a:p>
            <a:endParaRPr lang="it-IT" dirty="0"/>
          </a:p>
          <a:p>
            <a:pPr lvl="0"/>
            <a:r>
              <a:rPr lang="it-IT" dirty="0" smtClean="0">
                <a:solidFill>
                  <a:prstClr val="black"/>
                </a:solidFill>
              </a:rPr>
              <a:t>E-mail</a:t>
            </a:r>
            <a:r>
              <a:rPr lang="it-IT" dirty="0">
                <a:solidFill>
                  <a:prstClr val="black"/>
                </a:solidFill>
              </a:rPr>
              <a:t>: </a:t>
            </a:r>
            <a:r>
              <a:rPr lang="it-IT" dirty="0">
                <a:solidFill>
                  <a:prstClr val="black"/>
                </a:solidFill>
                <a:hlinkClick r:id="rId3"/>
              </a:rPr>
              <a:t>stage@unimib.it</a:t>
            </a:r>
            <a:endParaRPr lang="it-IT" dirty="0">
              <a:solidFill>
                <a:prstClr val="black"/>
              </a:solidFill>
            </a:endParaRPr>
          </a:p>
          <a:p>
            <a:endParaRPr lang="it-IT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428" y="3140968"/>
            <a:ext cx="3317014" cy="2448272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251520" y="1093887"/>
            <a:ext cx="8637584" cy="534913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/>
              <a:t>Contatti Ufficio Stage e tirocini di Ateneo</a:t>
            </a:r>
            <a:endParaRPr lang="it-IT" sz="2800" b="1" u="sng" dirty="0"/>
          </a:p>
        </p:txBody>
      </p:sp>
      <p:sp>
        <p:nvSpPr>
          <p:cNvPr id="7" name="Rettangolo 6"/>
          <p:cNvSpPr/>
          <p:nvPr/>
        </p:nvSpPr>
        <p:spPr>
          <a:xfrm>
            <a:off x="7500958" y="-1"/>
            <a:ext cx="1643042" cy="8459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928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2"/>
          <a:stretch/>
        </p:blipFill>
        <p:spPr>
          <a:xfrm flipH="1">
            <a:off x="4317729" y="4221088"/>
            <a:ext cx="4790775" cy="1944216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62"/>
          <a:stretch/>
        </p:blipFill>
        <p:spPr>
          <a:xfrm flipH="1">
            <a:off x="-218775" y="4221088"/>
            <a:ext cx="4790775" cy="1944216"/>
          </a:xfrm>
          <a:prstGeom prst="rect">
            <a:avLst/>
          </a:prstGeom>
        </p:spPr>
      </p:pic>
      <p:sp>
        <p:nvSpPr>
          <p:cNvPr id="4" name="Rettangolo arrotondato 3"/>
          <p:cNvSpPr/>
          <p:nvPr/>
        </p:nvSpPr>
        <p:spPr>
          <a:xfrm>
            <a:off x="395536" y="1196752"/>
            <a:ext cx="547260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400" b="1" u="sng" dirty="0" smtClean="0">
                <a:latin typeface="Calibri" charset="0"/>
                <a:ea typeface="Calibri" charset="0"/>
                <a:cs typeface="Calibri" charset="0"/>
              </a:rPr>
              <a:t>Perché fare uno stage/tirocinio </a:t>
            </a:r>
            <a:endParaRPr lang="it-IT" sz="2400" u="sng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" name="Rettangolo arrotondato 6"/>
          <p:cNvSpPr/>
          <p:nvPr/>
        </p:nvSpPr>
        <p:spPr>
          <a:xfrm>
            <a:off x="395536" y="1990848"/>
            <a:ext cx="3888432" cy="154732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413316" y="2060848"/>
            <a:ext cx="3870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1. </a:t>
            </a:r>
            <a:r>
              <a:rPr lang="it-IT" dirty="0" smtClean="0"/>
              <a:t>Perché </a:t>
            </a:r>
            <a:r>
              <a:rPr lang="it-IT" dirty="0"/>
              <a:t>lo stage o tirocinio è la modalità privilegiata dalle imprese (private) per testare possibili candidati cui offrire contratti di lavoro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4427984" y="1989844"/>
            <a:ext cx="4716016" cy="15483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4443754" y="2060848"/>
            <a:ext cx="4700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</a:t>
            </a:r>
            <a:r>
              <a:rPr lang="it-IT" i="1" dirty="0" smtClean="0"/>
              <a:t>) Perché i vostri Corsi di laurea prevedono un riconoscimento in CFU nel piano di studio rispetto all’attività di stage</a:t>
            </a:r>
            <a:endParaRPr lang="it-IT" i="1" dirty="0"/>
          </a:p>
        </p:txBody>
      </p:sp>
      <p:sp>
        <p:nvSpPr>
          <p:cNvPr id="10" name="Rettangolo 9"/>
          <p:cNvSpPr/>
          <p:nvPr/>
        </p:nvSpPr>
        <p:spPr>
          <a:xfrm>
            <a:off x="7500958" y="0"/>
            <a:ext cx="1643042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7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462952" y="2569921"/>
            <a:ext cx="8187576" cy="35280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ricerca del TUTOR UNIVERSITARIO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è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carico dello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 studente approva il PF da </a:t>
            </a:r>
            <a:r>
              <a:rPr lang="it-IT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segreterieonline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invia una mail a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stage@unimib.it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riportando : nome, cognome, matricola e il nominativo del docente scelto (questi deve essere messo in copia conoscenza alla mail)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Validazione del progetto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formativo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parte del docente e inizio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stage con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coperture </a:t>
            </a:r>
            <a:r>
              <a:rPr lang="it-I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assicurative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it-IT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reccia in giù 3"/>
          <p:cNvSpPr/>
          <p:nvPr/>
        </p:nvSpPr>
        <p:spPr>
          <a:xfrm>
            <a:off x="4330048" y="4797152"/>
            <a:ext cx="432048" cy="37389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209236" y="1097730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8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Cosa serve per attivare uno stage/tirocinio </a:t>
            </a:r>
            <a:r>
              <a:rPr lang="it-I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41616" y="1746370"/>
            <a:ext cx="8208912" cy="7509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CONVENZIONE DI TIROCINIO + PROGETTO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FORMATIVO (solo dopo aver </a:t>
            </a:r>
            <a:r>
              <a:rPr lang="it-IT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superato i requisiti minimi richiesti)</a:t>
            </a:r>
            <a:endParaRPr lang="it-IT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ccia in giù 8"/>
          <p:cNvSpPr/>
          <p:nvPr/>
        </p:nvSpPr>
        <p:spPr>
          <a:xfrm>
            <a:off x="4330048" y="2996952"/>
            <a:ext cx="432048" cy="373899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7500958" y="-1"/>
            <a:ext cx="1643042" cy="7917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279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552112" y="2041010"/>
            <a:ext cx="849694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arrotondato 3"/>
          <p:cNvSpPr/>
          <p:nvPr/>
        </p:nvSpPr>
        <p:spPr>
          <a:xfrm>
            <a:off x="395536" y="1193605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TIROCINI: informazioni</a:t>
            </a:r>
          </a:p>
        </p:txBody>
      </p:sp>
      <p:sp>
        <p:nvSpPr>
          <p:cNvPr id="7" name="Rettangolo 6"/>
          <p:cNvSpPr/>
          <p:nvPr/>
        </p:nvSpPr>
        <p:spPr>
          <a:xfrm>
            <a:off x="7500958" y="0"/>
            <a:ext cx="1643042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3"/>
          <a:srcRect t="10797" b="31947"/>
          <a:stretch/>
        </p:blipFill>
        <p:spPr>
          <a:xfrm>
            <a:off x="128080" y="2030334"/>
            <a:ext cx="8920976" cy="3846938"/>
          </a:xfrm>
          <a:prstGeom prst="rect">
            <a:avLst/>
          </a:prstGeom>
        </p:spPr>
      </p:pic>
      <p:cxnSp>
        <p:nvCxnSpPr>
          <p:cNvPr id="10" name="Connettore 2 9"/>
          <p:cNvCxnSpPr/>
          <p:nvPr/>
        </p:nvCxnSpPr>
        <p:spPr>
          <a:xfrm flipV="1">
            <a:off x="6636862" y="3014209"/>
            <a:ext cx="864096" cy="1368152"/>
          </a:xfrm>
          <a:prstGeom prst="straightConnector1">
            <a:avLst/>
          </a:prstGeom>
          <a:ln w="571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473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95536" y="1124744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TIROCINI- pagine dedicate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magine 6"/>
          <p:cNvPicPr/>
          <p:nvPr/>
        </p:nvPicPr>
        <p:blipFill rotWithShape="1">
          <a:blip r:embed="rId3" cstate="print"/>
          <a:srcRect t="9016"/>
          <a:stretch/>
        </p:blipFill>
        <p:spPr>
          <a:xfrm>
            <a:off x="395536" y="2006842"/>
            <a:ext cx="7717415" cy="3996444"/>
          </a:xfrm>
          <a:prstGeom prst="rect">
            <a:avLst/>
          </a:prstGeom>
        </p:spPr>
      </p:pic>
      <p:cxnSp>
        <p:nvCxnSpPr>
          <p:cNvPr id="2050" name="AutoShape 2"/>
          <p:cNvCxnSpPr>
            <a:cxnSpLocks noChangeShapeType="1"/>
          </p:cNvCxnSpPr>
          <p:nvPr/>
        </p:nvCxnSpPr>
        <p:spPr bwMode="auto">
          <a:xfrm flipH="1" flipV="1">
            <a:off x="2051720" y="3284984"/>
            <a:ext cx="1296145" cy="576064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ttangolo 4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" name="Connettore 1 3"/>
          <p:cNvCxnSpPr/>
          <p:nvPr/>
        </p:nvCxnSpPr>
        <p:spPr>
          <a:xfrm>
            <a:off x="539552" y="3356992"/>
            <a:ext cx="1512168" cy="0"/>
          </a:xfrm>
          <a:prstGeom prst="line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637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09236" y="1052736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</a:t>
            </a:r>
            <a:r>
              <a:rPr lang="it-IT" sz="2800" b="1" u="sng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TIROCINI</a:t>
            </a:r>
            <a:r>
              <a:rPr lang="it-IT" sz="2800" b="1" dirty="0"/>
              <a:t> </a:t>
            </a:r>
            <a:r>
              <a:rPr lang="it-IT" sz="2800" b="1" dirty="0" smtClean="0"/>
              <a:t>- AZIENDE</a:t>
            </a:r>
            <a:endParaRPr lang="it-IT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/>
          <a:srcRect l="1" t="14399" r="-5822" b="24678"/>
          <a:stretch/>
        </p:blipFill>
        <p:spPr>
          <a:xfrm>
            <a:off x="251520" y="1952835"/>
            <a:ext cx="9144000" cy="3960441"/>
          </a:xfrm>
          <a:prstGeom prst="rect">
            <a:avLst/>
          </a:prstGeom>
        </p:spPr>
      </p:pic>
      <p:cxnSp>
        <p:nvCxnSpPr>
          <p:cNvPr id="3" name="Connettore 2 2"/>
          <p:cNvCxnSpPr/>
          <p:nvPr/>
        </p:nvCxnSpPr>
        <p:spPr>
          <a:xfrm flipH="1">
            <a:off x="3647872" y="2852935"/>
            <a:ext cx="936104" cy="10801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06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arrotondato 7"/>
          <p:cNvSpPr/>
          <p:nvPr/>
        </p:nvSpPr>
        <p:spPr>
          <a:xfrm>
            <a:off x="383703" y="1152238"/>
            <a:ext cx="8725528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</a:t>
            </a:r>
            <a:r>
              <a:rPr lang="it-IT" sz="2800" b="1" dirty="0"/>
              <a:t> - </a:t>
            </a:r>
            <a:r>
              <a:rPr lang="it-IT" sz="2800" b="1" dirty="0" smtClean="0"/>
              <a:t>AZIENDE</a:t>
            </a:r>
            <a:endParaRPr lang="it-IT" sz="2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098" name="AutoShape 2"/>
          <p:cNvCxnSpPr>
            <a:cxnSpLocks noChangeShapeType="1"/>
          </p:cNvCxnSpPr>
          <p:nvPr/>
        </p:nvCxnSpPr>
        <p:spPr bwMode="auto">
          <a:xfrm flipH="1" flipV="1">
            <a:off x="2051720" y="4581128"/>
            <a:ext cx="432048" cy="144016"/>
          </a:xfrm>
          <a:prstGeom prst="straightConnector1">
            <a:avLst/>
          </a:prstGeom>
          <a:noFill/>
          <a:ln w="38100">
            <a:solidFill>
              <a:srgbClr val="FFC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ttangolo 4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2339" b="16770"/>
          <a:stretch/>
        </p:blipFill>
        <p:spPr>
          <a:xfrm>
            <a:off x="-28717" y="1728302"/>
            <a:ext cx="9144000" cy="45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0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arrotondato 2"/>
          <p:cNvSpPr/>
          <p:nvPr/>
        </p:nvSpPr>
        <p:spPr>
          <a:xfrm>
            <a:off x="395536" y="1124744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TIROCINI- </a:t>
            </a:r>
            <a:r>
              <a:rPr lang="it-IT" sz="24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STUDENTI</a:t>
            </a:r>
            <a:endParaRPr lang="it-IT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l="1" t="14399" r="-5822" b="24678"/>
          <a:stretch/>
        </p:blipFill>
        <p:spPr>
          <a:xfrm>
            <a:off x="251520" y="1952835"/>
            <a:ext cx="9144000" cy="3960441"/>
          </a:xfrm>
          <a:prstGeom prst="rect">
            <a:avLst/>
          </a:prstGeom>
        </p:spPr>
      </p:pic>
      <p:cxnSp>
        <p:nvCxnSpPr>
          <p:cNvPr id="5" name="Connettore 2 4"/>
          <p:cNvCxnSpPr/>
          <p:nvPr/>
        </p:nvCxnSpPr>
        <p:spPr>
          <a:xfrm flipH="1">
            <a:off x="5076056" y="2867849"/>
            <a:ext cx="936104" cy="1080120"/>
          </a:xfrm>
          <a:prstGeom prst="straightConnector1">
            <a:avLst/>
          </a:prstGeom>
          <a:ln w="285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90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arrotondato 5"/>
          <p:cNvSpPr/>
          <p:nvPr/>
        </p:nvSpPr>
        <p:spPr>
          <a:xfrm>
            <a:off x="676780" y="1176151"/>
            <a:ext cx="7717416" cy="576064"/>
          </a:xfrm>
          <a:prstGeom prst="round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4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Sito UNIMIB / STAGE E TIROCINI</a:t>
            </a:r>
            <a:r>
              <a:rPr lang="it-IT" sz="2400" b="1" dirty="0"/>
              <a:t> </a:t>
            </a:r>
            <a:r>
              <a:rPr lang="it-IT" sz="2400" b="1" dirty="0" smtClean="0"/>
              <a:t>- </a:t>
            </a:r>
            <a:r>
              <a:rPr lang="it-IT" sz="2400" b="1" u="sng" dirty="0" smtClean="0"/>
              <a:t>STUDENTI</a:t>
            </a:r>
            <a:endParaRPr lang="it-IT" sz="2400" b="1" u="sng" dirty="0"/>
          </a:p>
        </p:txBody>
      </p:sp>
      <p:sp>
        <p:nvSpPr>
          <p:cNvPr id="4" name="Rettangolo 3"/>
          <p:cNvSpPr/>
          <p:nvPr/>
        </p:nvSpPr>
        <p:spPr>
          <a:xfrm>
            <a:off x="7500958" y="0"/>
            <a:ext cx="1643042" cy="7857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/>
          <a:srcRect t="14553" b="14555"/>
          <a:stretch/>
        </p:blipFill>
        <p:spPr>
          <a:xfrm>
            <a:off x="0" y="1844824"/>
            <a:ext cx="9144000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57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1228</TotalTime>
  <Words>332</Words>
  <Application>Microsoft Office PowerPoint</Application>
  <PresentationFormat>Presentazione su schermo (4:3)</PresentationFormat>
  <Paragraphs>59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Times New Roman</vt:lpstr>
      <vt:lpstr>Personalizza struttura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Olidata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contratto di Apprendistato per l'Alta Formazione</dc:title>
  <dc:creator>Veronica Laterza</dc:creator>
  <cp:lastModifiedBy>francesca leonora anna michelato</cp:lastModifiedBy>
  <cp:revision>168</cp:revision>
  <cp:lastPrinted>2019-02-20T08:54:42Z</cp:lastPrinted>
  <dcterms:created xsi:type="dcterms:W3CDTF">2011-10-14T14:06:33Z</dcterms:created>
  <dcterms:modified xsi:type="dcterms:W3CDTF">2019-02-25T08:42:58Z</dcterms:modified>
</cp:coreProperties>
</file>